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0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5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3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9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1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8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0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9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8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9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8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D2F5-7F34-4766-9014-B8B063771B3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64876-3530-4922-B4FF-0A7A9FA2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4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Fejlődéspszichológia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3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Fejlődéspszichológia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Kutatja az ember fizikai, emocionális, szociális és kognitív fejlődését egész élete során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32051"/>
              </p:ext>
            </p:extLst>
          </p:nvPr>
        </p:nvGraphicFramePr>
        <p:xfrm>
          <a:off x="1187624" y="2852936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Fejlődési szakasz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Életkor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Perinatális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Fogantatástól megszületésig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Újszülött és csecsemőkor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0-1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Kisgyerekkor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1-3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Óvodáskor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Kisiskolás 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6-12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Serdülőkor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12-19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Fiatal felnőttkor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19-35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Középső felnőttkor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35-65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Öregkor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65-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84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Filogenézis és ontogenézis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2">
                    <a:lumMod val="75000"/>
                  </a:schemeClr>
                </a:solidFill>
              </a:rPr>
              <a:t>FILOGENÉZIS(TÖRZSFEJLŐDÉS)</a:t>
            </a:r>
            <a:r>
              <a:rPr lang="hu-HU" dirty="0" smtClean="0"/>
              <a:t>: ebben a folyamatban történt meg az emberré válás. </a:t>
            </a:r>
            <a:r>
              <a:rPr lang="hu-HU" sz="1700" dirty="0" smtClean="0"/>
              <a:t>Két fő fázisát különböztetjük meg. Az első a szubhumán fázis (ember előtti), melyben a biológiai, evolúciós és természeti hatások létrehozták az emberi fajt. A második a humán fázis, melyben a társas és társadalmi hatások kerültek előtérbe, így alakítva ki az embert, mint társadalmi lényt.</a:t>
            </a:r>
          </a:p>
          <a:p>
            <a:r>
              <a:rPr lang="hu-HU" dirty="0" smtClean="0">
                <a:solidFill>
                  <a:schemeClr val="accent2">
                    <a:lumMod val="75000"/>
                  </a:schemeClr>
                </a:solidFill>
              </a:rPr>
              <a:t>ONTOGENÉZIS(EGYEDFEJLŐDÉS)</a:t>
            </a:r>
            <a:r>
              <a:rPr lang="hu-HU" dirty="0" smtClean="0"/>
              <a:t>: a személy születésétől az élete végéig tartó időszakot jelenti. Függ az örökléstől, környezettől, személyes aktivitástól.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5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3 nézőpont a fejlődést illetően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hu-HU" sz="2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ATIVIZMUS</a:t>
            </a:r>
            <a:r>
              <a:rPr lang="hu-HU" sz="2000" dirty="0" smtClean="0"/>
              <a:t>: amely szerint az embernek vannak vele született eszméi, képességei vagy készségei</a:t>
            </a:r>
            <a:r>
              <a:rPr lang="hu-HU" sz="2000" dirty="0" smtClean="0"/>
              <a:t>, </a:t>
            </a:r>
            <a:r>
              <a:rPr lang="hu-HU" sz="2000" dirty="0" smtClean="0"/>
              <a:t>amelyekkel születése után azonnal rendelkezik és ami segít neki értelmezni a világot. </a:t>
            </a:r>
            <a:r>
              <a:rPr lang="hu-HU" sz="2000" dirty="0">
                <a:solidFill>
                  <a:prstClr val="black"/>
                </a:solidFill>
              </a:rPr>
              <a:t>A nativisták szerint bizonyos eszmék vagy preferenciák </a:t>
            </a:r>
            <a:r>
              <a:rPr lang="hu-HU" sz="2000" u="sng" dirty="0">
                <a:solidFill>
                  <a:prstClr val="black"/>
                </a:solidFill>
              </a:rPr>
              <a:t>velünk </a:t>
            </a:r>
            <a:r>
              <a:rPr lang="hu-HU" sz="2000" u="sng" dirty="0" smtClean="0">
                <a:solidFill>
                  <a:prstClr val="black"/>
                </a:solidFill>
              </a:rPr>
              <a:t>születnek </a:t>
            </a:r>
            <a:r>
              <a:rPr lang="hu-HU" sz="2000" dirty="0" smtClean="0">
                <a:solidFill>
                  <a:prstClr val="black"/>
                </a:solidFill>
              </a:rPr>
              <a:t>(Kant). </a:t>
            </a:r>
          </a:p>
          <a:p>
            <a:pPr lvl="0"/>
            <a:r>
              <a:rPr lang="hu-HU" sz="2000" dirty="0" smtClean="0">
                <a:solidFill>
                  <a:schemeClr val="accent2">
                    <a:lumMod val="75000"/>
                  </a:schemeClr>
                </a:solidFill>
              </a:rPr>
              <a:t>EMPIRIZMUS: </a:t>
            </a:r>
            <a:r>
              <a:rPr lang="hu-HU" sz="2000" dirty="0" smtClean="0">
                <a:solidFill>
                  <a:prstClr val="black"/>
                </a:solidFill>
              </a:rPr>
              <a:t>a </a:t>
            </a:r>
            <a:r>
              <a:rPr lang="hu-HU" sz="2000" dirty="0">
                <a:solidFill>
                  <a:prstClr val="black"/>
                </a:solidFill>
              </a:rPr>
              <a:t>környezeti hatások szerepe kizárólagos </a:t>
            </a:r>
            <a:r>
              <a:rPr lang="hu-HU" sz="2000" dirty="0" smtClean="0">
                <a:solidFill>
                  <a:prstClr val="black"/>
                </a:solidFill>
              </a:rPr>
              <a:t>(</a:t>
            </a:r>
            <a:r>
              <a:rPr lang="hu-HU" sz="2000" i="1" dirty="0" smtClean="0">
                <a:solidFill>
                  <a:prstClr val="black"/>
                </a:solidFill>
              </a:rPr>
              <a:t>tabula </a:t>
            </a:r>
            <a:r>
              <a:rPr lang="hu-HU" sz="2000" i="1" dirty="0">
                <a:solidFill>
                  <a:prstClr val="black"/>
                </a:solidFill>
              </a:rPr>
              <a:t>rasa</a:t>
            </a:r>
            <a:r>
              <a:rPr lang="hu-HU" sz="2000" dirty="0">
                <a:solidFill>
                  <a:prstClr val="black"/>
                </a:solidFill>
              </a:rPr>
              <a:t> </a:t>
            </a:r>
            <a:r>
              <a:rPr lang="hu-HU" sz="2000" dirty="0" smtClean="0">
                <a:solidFill>
                  <a:prstClr val="black"/>
                </a:solidFill>
              </a:rPr>
              <a:t>irányzat) . A</a:t>
            </a:r>
            <a:r>
              <a:rPr lang="hu-HU" sz="2000" dirty="0" smtClean="0"/>
              <a:t> korai empiristák szerint minden ember a tanulásra való képességgel, de előre meghatározott eszmék, vagy készségek nélkül születik, és a tapasztalat, tehát </a:t>
            </a:r>
            <a:r>
              <a:rPr lang="hu-HU" sz="2000" u="sng" dirty="0" smtClean="0"/>
              <a:t>a környezet meghatározó szerepet tölt be </a:t>
            </a:r>
            <a:r>
              <a:rPr lang="hu-HU" sz="2000" dirty="0" smtClean="0"/>
              <a:t>a tanulásban és fejlődésben. (Locke, Hume)</a:t>
            </a:r>
          </a:p>
          <a:p>
            <a:pPr lvl="0"/>
            <a:r>
              <a:rPr lang="hu-HU" sz="2000" dirty="0" smtClean="0">
                <a:solidFill>
                  <a:schemeClr val="accent2">
                    <a:lumMod val="75000"/>
                  </a:schemeClr>
                </a:solidFill>
              </a:rPr>
              <a:t>INTERAKCIONALIZMUS</a:t>
            </a:r>
            <a:r>
              <a:rPr lang="hu-HU" sz="2000" dirty="0" smtClean="0"/>
              <a:t>: a fejlődés függ az öröklődés-környezet-aktivitás faktorok együttes hatásától(interakciójától). Az öröklés csak prediszpozíció arra vonatkozóan, hogy valamilyen fukció vagy tulajdonság kifejlődik-e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407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9269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Érés és a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kritikus </a:t>
            </a:r>
            <a:r>
              <a:rPr lang="hu-HU" dirty="0" smtClean="0"/>
              <a:t>periódus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332037"/>
            <a:ext cx="8229600" cy="4525963"/>
          </a:xfrm>
        </p:spPr>
        <p:txBody>
          <a:bodyPr>
            <a:noAutofit/>
          </a:bodyPr>
          <a:lstStyle/>
          <a:p>
            <a:r>
              <a:rPr lang="hu-HU" sz="2800" dirty="0" smtClean="0"/>
              <a:t>A fejlődés fő oka az érés, a 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</a:t>
            </a:r>
            <a:r>
              <a:rPr lang="hu-HU" sz="2800" dirty="0" smtClean="0"/>
              <a:t>változások </a:t>
            </a:r>
            <a:r>
              <a:rPr lang="hu-HU" sz="2800" dirty="0" smtClean="0"/>
              <a:t>genetikailag meghatározottak</a:t>
            </a:r>
          </a:p>
          <a:p>
            <a:r>
              <a:rPr lang="hu-HU" sz="2800" dirty="0" smtClean="0"/>
              <a:t>Kritikus </a:t>
            </a:r>
            <a:r>
              <a:rPr lang="hu-HU" sz="2800" dirty="0" smtClean="0"/>
              <a:t>periódus</a:t>
            </a:r>
            <a:r>
              <a:rPr lang="hu-HU" sz="2800" dirty="0" smtClean="0"/>
              <a:t>: </a:t>
            </a:r>
            <a:r>
              <a:rPr lang="hu-HU" sz="2800" dirty="0" smtClean="0">
                <a:effectLst/>
                <a:latin typeface="arial,helvetica,sans-serif"/>
              </a:rPr>
              <a:t>az a fejlődési szakasz, amelyben a szervezet leginkább – optimálisan-kész bizonyos készségekre vonatkozó válaszminták megtanulására.</a:t>
            </a:r>
            <a:r>
              <a:rPr lang="hu-HU" sz="2800" dirty="0" smtClean="0">
                <a:effectLst/>
              </a:rPr>
              <a:t> </a:t>
            </a:r>
          </a:p>
          <a:p>
            <a:r>
              <a:rPr lang="hu-HU" sz="2800" dirty="0" smtClean="0">
                <a:effectLst/>
                <a:latin typeface="arial,helvetica,sans-serif"/>
              </a:rPr>
              <a:t>Pl: a nyelvi fejlődés ( legkésőbb 7 éves </a:t>
            </a:r>
            <a:r>
              <a:rPr lang="hu-HU" sz="2800" dirty="0" smtClean="0">
                <a:effectLst/>
                <a:latin typeface="arial,helvetica,sans-serif"/>
              </a:rPr>
              <a:t>korig megszerzett </a:t>
            </a:r>
            <a:r>
              <a:rPr lang="hu-HU" sz="2800" dirty="0" smtClean="0">
                <a:effectLst/>
                <a:latin typeface="arial,helvetica,sans-serif"/>
              </a:rPr>
              <a:t>nyelvi tapasztalatokra van szükség), korai fejlesztés alapelve, mozgásfejlődés</a:t>
            </a:r>
            <a:endParaRPr lang="hu-HU" sz="2800" dirty="0" smtClean="0">
              <a:effectLst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6672"/>
            <a:ext cx="3035829" cy="227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8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Módszerek az öröklés és környezet hatásainak vizsgálatára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smtClean="0"/>
              <a:t>Magatartásgenetika: </a:t>
            </a:r>
            <a:r>
              <a:rPr lang="hu-HU" dirty="0">
                <a:solidFill>
                  <a:prstClr val="black"/>
                </a:solidFill>
              </a:rPr>
              <a:t>öröklött, genetikus tényezőknek a viselkedésre gyakorolt </a:t>
            </a:r>
            <a:r>
              <a:rPr lang="hu-HU" dirty="0" smtClean="0">
                <a:solidFill>
                  <a:prstClr val="black"/>
                </a:solidFill>
              </a:rPr>
              <a:t>hatását vizsgálja</a:t>
            </a:r>
            <a:endParaRPr lang="hu-HU" dirty="0" smtClean="0"/>
          </a:p>
          <a:p>
            <a:r>
              <a:rPr lang="hu-HU" dirty="0" smtClean="0"/>
              <a:t>leggyakrabban alkalmazott módszere az ikerkutatás. </a:t>
            </a:r>
          </a:p>
          <a:p>
            <a:r>
              <a:rPr lang="hu-HU" dirty="0" smtClean="0"/>
              <a:t>Ennek során monozigóta (egypetéjű), tehát genetikailag teljes mértékben azonos, valamint a heterozigóta (kétpetéjű), genetikailag csak 50%-ban azonos ikreket hasonlítanak össze, különböző vizsgált jellegzetességek szerint. </a:t>
            </a:r>
          </a:p>
          <a:p>
            <a:r>
              <a:rPr lang="hu-HU" b="1" dirty="0" smtClean="0"/>
              <a:t>Az ikerkutatás </a:t>
            </a:r>
            <a:r>
              <a:rPr lang="hu-HU" dirty="0" smtClean="0"/>
              <a:t>módszere arra az előfeltevésre épül, hogy az együtt nevelt ikerpárok nagyjából </a:t>
            </a:r>
            <a:r>
              <a:rPr lang="hu-HU" u="sng" dirty="0" smtClean="0"/>
              <a:t>ugyanazon környezeti hatásnak </a:t>
            </a:r>
            <a:r>
              <a:rPr lang="hu-HU" dirty="0" smtClean="0"/>
              <a:t>(élettapasztalat) vannak kitéve, legyenek akár mono-, akár heterozigóták. </a:t>
            </a:r>
          </a:p>
          <a:p>
            <a:r>
              <a:rPr lang="hu-HU" dirty="0" smtClean="0"/>
              <a:t>Gyakran használt módszer még az </a:t>
            </a:r>
            <a:r>
              <a:rPr lang="hu-HU" b="1" dirty="0" smtClean="0"/>
              <a:t>adoptációkutatás</a:t>
            </a:r>
            <a:r>
              <a:rPr lang="hu-HU" dirty="0" smtClean="0"/>
              <a:t> is. Ennek során az örökbefogadó szülők és az örökbefogadott gyermek, illetve a gyerekek és biológiai szülők hasonlóságát vizsgálják. A biológiai szülőkkel való hasonlóságot genetikai tényezők, az örökbefogadó szülőkkel való hasonlóságot környezeti hatások eredményének tekintik.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93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443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Fejlődéspszichológia</vt:lpstr>
      <vt:lpstr>Fejlődéspszichológia</vt:lpstr>
      <vt:lpstr>Filogenézis és ontogenézis</vt:lpstr>
      <vt:lpstr>3 nézőpont a fejlődést illetően</vt:lpstr>
      <vt:lpstr>Érés és a  kritikus periódus</vt:lpstr>
      <vt:lpstr>Módszerek az öröklés és környezet hatásainak vizsgálatára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Felhasznalo</dc:creator>
  <cp:lastModifiedBy>Felhasznalo</cp:lastModifiedBy>
  <cp:revision>13</cp:revision>
  <dcterms:created xsi:type="dcterms:W3CDTF">2020-03-11T15:17:26Z</dcterms:created>
  <dcterms:modified xsi:type="dcterms:W3CDTF">2020-03-16T20:37:44Z</dcterms:modified>
</cp:coreProperties>
</file>